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7" r:id="rId3"/>
    <p:sldId id="269" r:id="rId4"/>
    <p:sldId id="270" r:id="rId5"/>
    <p:sldId id="268" r:id="rId6"/>
    <p:sldId id="259" r:id="rId7"/>
    <p:sldId id="260" r:id="rId8"/>
    <p:sldId id="261" r:id="rId9"/>
    <p:sldId id="262" r:id="rId10"/>
    <p:sldId id="267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334"/>
    <a:srgbClr val="BF112E"/>
    <a:srgbClr val="D01232"/>
    <a:srgbClr val="005EA4"/>
    <a:srgbClr val="009A46"/>
    <a:srgbClr val="1C9043"/>
    <a:srgbClr val="0062AC"/>
    <a:srgbClr val="EB1D3F"/>
    <a:srgbClr val="005392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65167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689155/e306df31-d2a3-480c-aa99-5ee8bd28c4c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5620"/>
            <a:ext cx="6660232" cy="48023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7416824" cy="15841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DB1334"/>
                </a:solidFill>
              </a:rPr>
              <a:t>Комплекс «ЭТАН» </a:t>
            </a:r>
            <a:br>
              <a:rPr lang="ru-RU" sz="4000" b="1" dirty="0" smtClean="0">
                <a:solidFill>
                  <a:srgbClr val="DB1334"/>
                </a:solidFill>
              </a:rPr>
            </a:br>
            <a:r>
              <a:rPr lang="ru-RU" sz="4000" b="1" dirty="0" smtClean="0">
                <a:solidFill>
                  <a:srgbClr val="DB1334"/>
                </a:solidFill>
              </a:rPr>
              <a:t>для производства современной</a:t>
            </a:r>
            <a:br>
              <a:rPr lang="ru-RU" sz="4000" b="1" dirty="0" smtClean="0">
                <a:solidFill>
                  <a:srgbClr val="DB1334"/>
                </a:solidFill>
              </a:rPr>
            </a:br>
            <a:r>
              <a:rPr lang="ru-RU" sz="4000" b="1" dirty="0" smtClean="0">
                <a:solidFill>
                  <a:srgbClr val="DB1334"/>
                </a:solidFill>
              </a:rPr>
              <a:t>присадки к бензинам</a:t>
            </a:r>
            <a:endParaRPr lang="ru-RU" sz="4000" b="1" dirty="0">
              <a:solidFill>
                <a:srgbClr val="DB133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3528392" cy="12189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ООО «СКБ» </a:t>
            </a:r>
          </a:p>
          <a:p>
            <a:r>
              <a:rPr lang="ru-RU" sz="1800" b="1" dirty="0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Ростов-на-Дону</a:t>
            </a:r>
            <a:endParaRPr lang="ru-RU" sz="1800" b="1" dirty="0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4282" y="3071810"/>
            <a:ext cx="2357454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4762872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B1D3F"/>
                </a:solidFill>
                <a:latin typeface="Arial" pitchFamily="34" charset="0"/>
              </a:rPr>
              <a:t>Этапы и сроки</a:t>
            </a:r>
            <a:endParaRPr lang="ru-RU" sz="3200" b="1" dirty="0">
              <a:solidFill>
                <a:srgbClr val="EB1D3F"/>
              </a:solidFill>
              <a:latin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052736"/>
          <a:ext cx="7344817" cy="4885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ru-RU" sz="1400" cap="all" baseline="0" dirty="0"/>
                        <a:t>Этапы </a:t>
                      </a:r>
                      <a:endParaRPr lang="ru-RU" sz="1400" b="1" i="0" cap="all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ВРЕМЯ</a:t>
                      </a:r>
                      <a:endParaRPr lang="ru-RU" sz="140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Примечания;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параллельные работы</a:t>
                      </a:r>
                      <a:endParaRPr lang="ru-RU" sz="140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err="1"/>
                        <a:t>Предпроектная</a:t>
                      </a:r>
                      <a:r>
                        <a:rPr lang="ru-RU" sz="1400" baseline="0" dirty="0"/>
                        <a:t> проработка, выбор площадки, геология, оформление документов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до </a:t>
                      </a:r>
                      <a:r>
                        <a:rPr lang="ru-RU" sz="1400" baseline="0" dirty="0" smtClean="0"/>
                        <a:t>4 мес.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Часть </a:t>
                      </a:r>
                      <a:r>
                        <a:rPr lang="ru-RU" sz="1400" baseline="0" dirty="0" smtClean="0"/>
                        <a:t>результатов </a:t>
                      </a:r>
                      <a:r>
                        <a:rPr lang="ru-RU" sz="1400" baseline="0" dirty="0"/>
                        <a:t>будет использована при проектировании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Проектирование 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до </a:t>
                      </a:r>
                      <a:r>
                        <a:rPr lang="ru-RU" sz="1400" baseline="0" dirty="0" smtClean="0"/>
                        <a:t>6-8 мес.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Параллельно, поэтапно, </a:t>
                      </a:r>
                      <a:r>
                        <a:rPr lang="ru-RU" sz="1400" baseline="0" dirty="0"/>
                        <a:t>начинается заказ оборудования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err="1" smtClean="0"/>
                        <a:t>Госэкспертиза</a:t>
                      </a:r>
                      <a:r>
                        <a:rPr lang="ru-RU" sz="1400" baseline="0" dirty="0" smtClean="0"/>
                        <a:t> 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устранение замечаний 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около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6 мес.</a:t>
                      </a:r>
                      <a:endParaRPr lang="ru-RU" sz="1400" b="1" i="0" baseline="0" dirty="0">
                        <a:solidFill>
                          <a:srgbClr val="17365D"/>
                        </a:solidFill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Изготовление и доставка части оборудования, подготовка площадки, подвод коммуникаций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Отделения приёма и хранения сырья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3-4 мес.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Работы могут вестись параллельно</a:t>
                      </a:r>
                      <a:endParaRPr lang="ru-RU" sz="1400" b="1" i="0" baseline="0" dirty="0">
                        <a:solidFill>
                          <a:srgbClr val="17365D"/>
                        </a:solidFill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Технологические установки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до 6 мес.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Вспомогательные участки </a:t>
                      </a:r>
                      <a:endParaRPr lang="en-GB" sz="1400" baseline="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и </a:t>
                      </a:r>
                      <a:r>
                        <a:rPr lang="ru-RU" sz="1400" baseline="0" dirty="0"/>
                        <a:t>склады готовой продукции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2-3 мес.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Очистные сооружения, блок оборотной воды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2-3 мес.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Параллельно с другими цехами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Здания, проезды, благоустройство 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2-3 мес.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Параллельно с производственными подразделениями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9233"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Общее время на строительство комплекса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до 1,5 лет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При чёткой организации работ и своевременном финансировании</a:t>
                      </a:r>
                      <a:endParaRPr lang="ru-RU" sz="14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gilis.su/upload/images/uslugi/otdel-prodaj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8D4E2"/>
              </a:clrFrom>
              <a:clrTo>
                <a:srgbClr val="C8D4E2">
                  <a:alpha val="0"/>
                </a:srgbClr>
              </a:clrTo>
            </a:clrChange>
            <a:lum bright="70000" contrast="-70000"/>
          </a:blip>
          <a:srcRect l="36287" t="10201" b="13158"/>
          <a:stretch>
            <a:fillRect/>
          </a:stretch>
        </p:blipFill>
        <p:spPr bwMode="auto">
          <a:xfrm>
            <a:off x="539552" y="0"/>
            <a:ext cx="7488832" cy="60086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00800" cy="3744416"/>
          </a:xfrm>
        </p:spPr>
        <p:txBody>
          <a:bodyPr>
            <a:normAutofit/>
          </a:bodyPr>
          <a:lstStyle/>
          <a:p>
            <a:pPr lvl="0" algn="l"/>
            <a:r>
              <a:rPr lang="ru-RU" sz="3600" b="1" dirty="0" smtClean="0">
                <a:solidFill>
                  <a:srgbClr val="DB1334"/>
                </a:solidFill>
                <a:latin typeface="Arial" pitchFamily="34" charset="0"/>
                <a:cs typeface="Times New Roman" pitchFamily="18" charset="0"/>
              </a:rPr>
              <a:t>Потребность в инвестициях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Требуется 100% инвестирование проекта  - примерно 2,5 млрд. руб. 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течение 2,5-3 лет.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Инвестиции производятся поэтапно.</a:t>
            </a:r>
            <a:endParaRPr lang="ru-RU" sz="31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33265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912768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B1334"/>
                </a:solidFill>
                <a:latin typeface="Arial" pitchFamily="34" charset="0"/>
                <a:cs typeface="Arial" pitchFamily="34" charset="0"/>
              </a:rPr>
              <a:t>Инвестиционное предложение</a:t>
            </a:r>
            <a:endParaRPr lang="ru-RU" sz="3200" b="1" dirty="0">
              <a:solidFill>
                <a:srgbClr val="DB13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600" y="1556792"/>
            <a:ext cx="71287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Участие инициаторов – получить определённое количество акций, а также постоянное участие в качестве специалистов-консультантов с правом решающего голоса, на всех этапах проектирования, работы и любых модернизаций Комплекса.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Выход инвестора - необязателен, при условии коллегиальности управления работой Комплекса.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074" name="Picture 2" descr="https://s1.1zoom.ru/b5050/918/432226-Kysb_2048x1536.jpg"/>
          <p:cNvPicPr>
            <a:picLocks noChangeAspect="1" noChangeArrowheads="1"/>
          </p:cNvPicPr>
          <p:nvPr/>
        </p:nvPicPr>
        <p:blipFill>
          <a:blip r:embed="rId2" cstate="print"/>
          <a:srcRect t="25728" b="14092"/>
          <a:stretch>
            <a:fillRect/>
          </a:stretch>
        </p:blipFill>
        <p:spPr bwMode="auto">
          <a:xfrm>
            <a:off x="1619672" y="4322932"/>
            <a:ext cx="5616624" cy="25350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554960" cy="5760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Команда проекта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71600" y="2132856"/>
            <a:ext cx="6877998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014844"/>
            <a:ext cx="784887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01232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Координационный Совет Проекта;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9144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01232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 для проектирования биохимической части Комплекса;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9144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01232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 для проектирования установки синтеза;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9144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01232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проектанты для вспомогательных производств и установок утилизации отходов;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9144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01232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специалисты для подбора оборудования;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9144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01232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специалисты для строительства зданий, сооружений и монтажа оборудования;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9144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01232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специалисты для пуско-наладочных работ;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9144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01232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специалисты для обучения персонала.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76064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01232"/>
                </a:solidFill>
                <a:latin typeface="Arial" pitchFamily="34" charset="0"/>
                <a:cs typeface="Arial" pitchFamily="34" charset="0"/>
              </a:rPr>
              <a:t>Инициаторы Проекта</a:t>
            </a:r>
            <a:endParaRPr lang="ru-RU" sz="3200" b="1" dirty="0">
              <a:solidFill>
                <a:srgbClr val="D012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59632" y="1412776"/>
            <a:ext cx="6673374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Мартынов Алексей Владимирович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>
                <a:latin typeface="Arial Black" pitchFamily="34" charset="0"/>
                <a:cs typeface="Times New Roman" pitchFamily="18" charset="0"/>
              </a:rPr>
              <a:t>Ген. Директор ООО «СКБ»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>
                <a:latin typeface="Arial Black" pitchFamily="34" charset="0"/>
                <a:cs typeface="Times New Roman" pitchFamily="18" charset="0"/>
              </a:rPr>
              <a:t>Ростов-на-Дону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600" b="1" dirty="0" smtClean="0">
              <a:latin typeface="Arial Black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600" b="1" dirty="0" smtClean="0">
                <a:latin typeface="Arial Black" pitchFamily="34" charset="0"/>
                <a:cs typeface="Times New Roman" pitchFamily="18" charset="0"/>
              </a:rPr>
              <a:t>Греков Василий Владимирович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>
                <a:latin typeface="Arial Black" pitchFamily="34" charset="0"/>
                <a:cs typeface="Times New Roman" pitchFamily="18" charset="0"/>
              </a:rPr>
              <a:t>Технический консультант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>
                <a:solidFill>
                  <a:srgbClr val="DB1334"/>
                </a:solidFill>
                <a:latin typeface="Arial Black" pitchFamily="34" charset="0"/>
                <a:cs typeface="Arial" pitchFamily="34" charset="0"/>
              </a:rPr>
              <a:t>КОНТАКТЫ: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600" b="1" dirty="0" smtClean="0">
                <a:latin typeface="Arial Black" pitchFamily="34" charset="0"/>
                <a:cs typeface="Times New Roman" pitchFamily="18" charset="0"/>
              </a:rPr>
              <a:t>(988)530-60-35           </a:t>
            </a:r>
            <a:r>
              <a:rPr lang="en-US" sz="9600" b="1" dirty="0" smtClean="0">
                <a:latin typeface="Arial Black" pitchFamily="34" charset="0"/>
                <a:cs typeface="Times New Roman" pitchFamily="18" charset="0"/>
              </a:rPr>
              <a:t>Torobas@mail.ru</a:t>
            </a:r>
            <a:endParaRPr lang="ru-RU" sz="9600" b="1" dirty="0" smtClean="0">
              <a:latin typeface="Arial Black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92888" cy="324036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Комплекс предназначен для производства перспективной и </a:t>
            </a:r>
            <a:r>
              <a:rPr lang="ru-RU" sz="2000" b="1" dirty="0" smtClean="0">
                <a:solidFill>
                  <a:srgbClr val="D01232"/>
                </a:solidFill>
                <a:latin typeface="Arial" pitchFamily="34" charset="0"/>
                <a:cs typeface="Arial" pitchFamily="34" charset="0"/>
              </a:rPr>
              <a:t>первой в истории нетоксичной присадки к бензинам – </a:t>
            </a:r>
            <a:br>
              <a:rPr lang="ru-RU" sz="2000" b="1" dirty="0" smtClean="0">
                <a:solidFill>
                  <a:srgbClr val="D0123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solidFill>
                  <a:srgbClr val="D01232"/>
                </a:solidFill>
                <a:latin typeface="Arial" pitchFamily="34" charset="0"/>
                <a:cs typeface="Arial" pitchFamily="34" charset="0"/>
              </a:rPr>
              <a:t>этил-третбутилового</a:t>
            </a:r>
            <a:r>
              <a:rPr lang="ru-RU" sz="2000" b="1" dirty="0" smtClean="0">
                <a:solidFill>
                  <a:srgbClr val="D01232"/>
                </a:solidFill>
                <a:latin typeface="Arial" pitchFamily="34" charset="0"/>
                <a:cs typeface="Arial" pitchFamily="34" charset="0"/>
              </a:rPr>
              <a:t> эфира ЭТБЭ.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Присадка призвана заменить существующие токсичные и потенциально токсичные ММА и МТБЭ, отказ от которых уже начался во многих странах, в пользу предлагаемой присадки.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D01232"/>
                </a:solidFill>
                <a:latin typeface="Arial" pitchFamily="34" charset="0"/>
                <a:cs typeface="Arial" pitchFamily="34" charset="0"/>
              </a:rPr>
              <a:t>В ближайшие годы, по мере совершенствования экологического законодательства, в РФ должен произойти последовательный отказ от ММА и МТБЭ. 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https://www.tomsk.ru/userpic/original/2019/Sep/12/1458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3240360" cy="2161320"/>
          </a:xfrm>
          <a:prstGeom prst="rect">
            <a:avLst/>
          </a:prstGeom>
          <a:noFill/>
        </p:spPr>
      </p:pic>
      <p:sp>
        <p:nvSpPr>
          <p:cNvPr id="13318" name="AutoShape 6" descr="https://avtoremont13.ru/wp-content/uploads/2019/5/chto-luchshe-benzin-ili-dizel-kakoj-dvigatel_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s://a.d-cd.net/QuAAAgJEmuA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49080"/>
            <a:ext cx="3686810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87025"/>
            <a:ext cx="41044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 комплексный и позволяет создать </a:t>
            </a:r>
            <a:r>
              <a:rPr lang="ru-RU" sz="2400" b="1" dirty="0" smtClean="0">
                <a:solidFill>
                  <a:srgbClr val="BF112E"/>
                </a:solidFill>
                <a:latin typeface="Arial" pitchFamily="34" charset="0"/>
                <a:cs typeface="Arial" pitchFamily="34" charset="0"/>
              </a:rPr>
              <a:t>передовое и безотходное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химическое производство с одновременным развитием сельскохозяйственных направлений – производства зерна, некоторых овощей, а из отходов – эффективную подкормку для крупного рогатого скота, птицеводства и других направлений.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D0123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s://ldaily.ua/wp-content/uploads/2017/11/poljoprivreda_011215_tw1024.jpg"/>
          <p:cNvPicPr>
            <a:picLocks noChangeAspect="1" noChangeArrowheads="1"/>
          </p:cNvPicPr>
          <p:nvPr/>
        </p:nvPicPr>
        <p:blipFill>
          <a:blip r:embed="rId2" cstate="print"/>
          <a:srcRect l="22148" r="30603"/>
          <a:stretch>
            <a:fillRect/>
          </a:stretch>
        </p:blipFill>
        <p:spPr bwMode="auto">
          <a:xfrm>
            <a:off x="4823520" y="0"/>
            <a:ext cx="432048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7272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DB1334"/>
                </a:solidFill>
                <a:latin typeface="Arial" pitchFamily="34" charset="0"/>
                <a:cs typeface="Arial" pitchFamily="34" charset="0"/>
              </a:rPr>
              <a:t>	Комплекс окажет заметное влияние на экономику области: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Своевременно предоставит необходимый в регионе топливный компонент, отвечающий самому требовательному законодательству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Обеспечит до 1 000 рабочих мест (включая логистику и сельскохозяйственное производство)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Обеспечит крупные налоговые поступления в бюджет области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7869560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9A46"/>
                </a:solidFill>
                <a:latin typeface="Arial" pitchFamily="34" charset="0"/>
                <a:cs typeface="Arial" pitchFamily="34" charset="0"/>
              </a:rPr>
              <a:t>Компоненты для производства ЭТБЭ: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Возобновляемое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крахмало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и сахаросодержащее сырьё – фуражные зерновые, овощи и фрукты – около половины сырья;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Продукты нефтепереработки и нефтехимии (ББФ или БИФ), производимые в достаточно больших количествах; потребление нефтяного компонента для производства ЭТБЭ несколько меньше, чем для МТБЭ.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EB1D3F"/>
                </a:solidFill>
                <a:latin typeface="Arial" pitchFamily="34" charset="0"/>
                <a:cs typeface="Arial" pitchFamily="34" charset="0"/>
              </a:rPr>
              <a:t>Дополнительные товарные продукты из отходов: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B1334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товарная углекислота;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B1334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пищевая добавка для животноводства;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B1334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удобрения или брикетированное топливо.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avatars.mds.yandex.net/get-pdb/875592/eb38a8bc-1f5c-469a-a201-924f2568340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2767236" cy="1844824"/>
          </a:xfrm>
          <a:prstGeom prst="rect">
            <a:avLst/>
          </a:prstGeom>
          <a:noFill/>
        </p:spPr>
      </p:pic>
      <p:pic>
        <p:nvPicPr>
          <p:cNvPr id="10244" name="Picture 4" descr="https://1okno.com/uploads/article/5d6e59e65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09120"/>
            <a:ext cx="4644008" cy="18548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48872" cy="27363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6EC0"/>
                </a:solidFill>
                <a:latin typeface="Arial" pitchFamily="34" charset="0"/>
                <a:cs typeface="Arial" pitchFamily="34" charset="0"/>
              </a:rPr>
              <a:t>СОСТОЯНИЕ ПРОЕКТА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настоящее время проект требует разработки, начиная с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предпроектного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этапа.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технологические процессы и оборудование хорошо известны и работают в разных странах; похожий комплекс уже построен около Омска, компанией «Титан».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BF112E"/>
                </a:solidFill>
                <a:latin typeface="Arial" pitchFamily="34" charset="0"/>
                <a:cs typeface="Arial" pitchFamily="34" charset="0"/>
              </a:rPr>
              <a:t>Организации, имеющие опыт в проектировании таких производств, в РФ есть.</a:t>
            </a:r>
            <a:br>
              <a:rPr lang="ru-RU" sz="2000" b="1" dirty="0" smtClean="0">
                <a:solidFill>
                  <a:srgbClr val="BF112E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BF112E"/>
                </a:solidFill>
                <a:latin typeface="Arial" pitchFamily="34" charset="0"/>
                <a:cs typeface="Arial" pitchFamily="34" charset="0"/>
              </a:rPr>
              <a:t>Заводы, которые могут изготовить необходимое оборудование, в РФ есть.</a:t>
            </a:r>
            <a:endParaRPr lang="ru-RU" sz="2000" b="1" dirty="0">
              <a:solidFill>
                <a:srgbClr val="BF112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ua.all.biz/img/ua/catalog/more/778704_modulnyj_kompleks_pererabotki_uglevodorodnogo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0025" b="22414"/>
          <a:stretch>
            <a:fillRect/>
          </a:stretch>
        </p:blipFill>
        <p:spPr bwMode="auto">
          <a:xfrm>
            <a:off x="179512" y="2996952"/>
            <a:ext cx="8083249" cy="38610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824" cy="504056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EB1D3F"/>
                </a:solidFill>
              </a:rPr>
              <a:t>РЫНОК СБЫТА</a:t>
            </a:r>
            <a:br>
              <a:rPr lang="ru-RU" sz="3200" b="1" dirty="0" smtClean="0">
                <a:solidFill>
                  <a:srgbClr val="EB1D3F"/>
                </a:solidFill>
              </a:rPr>
            </a:br>
            <a:r>
              <a:rPr lang="ru-RU" sz="2700" b="1" dirty="0" smtClean="0">
                <a:solidFill>
                  <a:srgbClr val="EB1D3F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ru-RU" sz="3200" b="1" dirty="0" smtClean="0">
                <a:solidFill>
                  <a:srgbClr val="EB1D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ЭТБЭ  - организации, производящие бензины всех марок. Сегодня, только в РФ, это потребление около 1 млн. т в год аналогичной присадки.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DB1334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Кормовая добавка для животноводства и птицеводства (привес КРС до 10%).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DB1334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Товарная углекислота – торговля, промышленность.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D01232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Компонент удобрений (или твёрдое топливо для собственных нужд).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Дополнительный рынок – ближнее зарубежье.</a:t>
            </a:r>
            <a:endParaRPr lang="ru-RU" sz="27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36004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КОНКУРЕНТЫ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Производители ядовитых ММА и МТБЭ.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DB1334"/>
                </a:solidFill>
                <a:latin typeface="Arial" pitchFamily="34" charset="0"/>
                <a:cs typeface="Arial" pitchFamily="34" charset="0"/>
              </a:rPr>
              <a:t>При ужесточении законодательства их продукция окажется невостребованной.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Потенциальный  конкурент  - компания «Титан», Омск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(будет обслуживать Восточную Сибирь).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DB1334"/>
                </a:solidFill>
                <a:latin typeface="Arial" pitchFamily="34" charset="0"/>
                <a:cs typeface="Arial" pitchFamily="34" charset="0"/>
              </a:rPr>
              <a:t>Уже сегодня, согласно ГОСТ 32513-2013 «Топлива моторные. Бензин неэтилированный. Технические условия» в автомобильных бензинах, относящихся к классу 5, должно быть полное отсутствие ММА.</a:t>
            </a:r>
            <a:endParaRPr lang="ru-RU" sz="2000" b="1" dirty="0">
              <a:solidFill>
                <a:srgbClr val="DB133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pbs.twimg.com/media/DebFNMQXcAAJ-xT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437112"/>
            <a:ext cx="3240360" cy="21592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563072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EB1D3F"/>
                </a:solidFill>
                <a:latin typeface="Arial" pitchFamily="34" charset="0"/>
                <a:cs typeface="Arial" pitchFamily="34" charset="0"/>
              </a:rPr>
              <a:t>Экономические показатели</a:t>
            </a:r>
            <a:endParaRPr lang="ru-RU" sz="2800" b="1" dirty="0">
              <a:solidFill>
                <a:srgbClr val="EB1D3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268760"/>
          <a:ext cx="7272808" cy="4745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6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Этап</a:t>
                      </a:r>
                      <a:endParaRPr lang="ru-RU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Стоимость</a:t>
                      </a:r>
                      <a:endParaRPr lang="ru-RU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1.Разработка </a:t>
                      </a:r>
                      <a:r>
                        <a:rPr lang="ru-RU" sz="1600" dirty="0" err="1"/>
                        <a:t>предпроектного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smtClean="0"/>
                        <a:t>задания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250-300 т.р.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2. Поиск площадки, согласование 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техусловий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Не</a:t>
                      </a:r>
                      <a:r>
                        <a:rPr lang="ru-RU" sz="1600" baseline="0" dirty="0" smtClean="0"/>
                        <a:t> определено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3. Проведение предпроектных работ 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-</a:t>
                      </a:r>
                      <a:r>
                        <a:rPr lang="en-US" sz="1600" dirty="0"/>
                        <a:t>3</a:t>
                      </a:r>
                      <a:r>
                        <a:rPr lang="ru-RU" sz="1600" dirty="0"/>
                        <a:t> млн. руб.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5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4. Инженерно-геологические и геодезические изыскания 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3-5 млн. руб.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5. Проектирование и </a:t>
                      </a:r>
                      <a:r>
                        <a:rPr lang="ru-RU" sz="1600" dirty="0" err="1"/>
                        <a:t>Госэкспертиза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40-50 млн. руб.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6. Подготовка площадки, возведение или ремонт зданий, коммуникации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150-200 млн.руб</a:t>
                      </a:r>
                      <a:r>
                        <a:rPr lang="ru-RU" sz="1600" dirty="0"/>
                        <a:t>.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7. Изготовление оборудования 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от</a:t>
                      </a:r>
                      <a:r>
                        <a:rPr lang="ru-RU" sz="1600" baseline="0" dirty="0" smtClean="0"/>
                        <a:t> 5</a:t>
                      </a:r>
                      <a:r>
                        <a:rPr lang="ru-RU" sz="1600" dirty="0" smtClean="0"/>
                        <a:t>00 </a:t>
                      </a:r>
                      <a:r>
                        <a:rPr lang="ru-RU" sz="1600" dirty="0"/>
                        <a:t>млн. руб.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8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8. Доставка и монтаж оборудования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30-35 млн. руб.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5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9. Пусконаладочные работы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/>
                        <a:t> от </a:t>
                      </a:r>
                      <a:r>
                        <a:rPr lang="ru-RU" sz="1600" dirty="0" smtClean="0"/>
                        <a:t>5 </a:t>
                      </a:r>
                      <a:r>
                        <a:rPr lang="ru-RU" sz="1600" dirty="0"/>
                        <a:t>млн. руб.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8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ВСЕГО</a:t>
                      </a:r>
                      <a:endParaRPr lang="ru-RU" sz="1600" b="1" dirty="0">
                        <a:solidFill>
                          <a:srgbClr val="DB1334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2-2,5 </a:t>
                      </a:r>
                      <a:r>
                        <a:rPr lang="ru-RU" sz="1600" dirty="0"/>
                        <a:t>млрд. руб.</a:t>
                      </a:r>
                      <a:endParaRPr lang="ru-RU" sz="1600" b="1" dirty="0">
                        <a:solidFill>
                          <a:srgbClr val="DB1334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8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Производительность по ЭТБЭ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40-50 т/</a:t>
                      </a:r>
                      <a:r>
                        <a:rPr lang="ru-RU" sz="1600" dirty="0" err="1" smtClean="0"/>
                        <a:t>сут</a:t>
                      </a:r>
                      <a:r>
                        <a:rPr lang="ru-RU" sz="1600" dirty="0" smtClean="0"/>
                        <a:t>.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2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Ориентировочный срок окупаемости</a:t>
                      </a:r>
                      <a:endParaRPr lang="ru-RU" sz="1600" b="1" dirty="0">
                        <a:solidFill>
                          <a:srgbClr val="D0123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4-5 </a:t>
                      </a:r>
                      <a:r>
                        <a:rPr lang="ru-RU" sz="1600" dirty="0" smtClean="0"/>
                        <a:t>лет</a:t>
                      </a:r>
                      <a:endParaRPr lang="ru-RU" sz="1600" b="1" dirty="0">
                        <a:solidFill>
                          <a:srgbClr val="D0123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3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4722" marR="3472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326</TotalTime>
  <Words>471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Franklin Gothic Medium</vt:lpstr>
      <vt:lpstr>Times New Roman</vt:lpstr>
      <vt:lpstr>Wingdings</vt:lpstr>
      <vt:lpstr>Тема1</vt:lpstr>
      <vt:lpstr>Комплекс «ЭТАН»  для производства современной присадки к бензинам</vt:lpstr>
      <vt:lpstr> Комплекс предназначен для производства перспективной и первой в истории нетоксичной присадки к бензинам –  этил-третбутилового эфира ЭТБЭ.  Присадка призвана заменить существующие токсичные и потенциально токсичные ММА и МТБЭ, отказ от которых уже начался во многих странах, в пользу предлагаемой присадки. В ближайшие годы, по мере совершенствования экологического законодательства, в РФ должен произойти последовательный отказ от ММА и МТБЭ. </vt:lpstr>
      <vt:lpstr>Презентация PowerPoint</vt:lpstr>
      <vt:lpstr>Презентация PowerPoint</vt:lpstr>
      <vt:lpstr>Презентация PowerPoint</vt:lpstr>
      <vt:lpstr>СОСТОЯНИЕ ПРОЕКТА  В настоящее время проект требует разработки, начиная с предпроектного этапа. Все технологические процессы и оборудование хорошо известны и работают в разных странах; похожий комплекс уже построен около Омска, компанией «Титан». Организации, имеющие опыт в проектировании таких производств, в РФ есть. Заводы, которые могут изготовить необходимое оборудование, в РФ есть.</vt:lpstr>
      <vt:lpstr>РЫНОК СБЫТА 1) ЭТБЭ  - организации, производящие бензины всех марок. Сегодня, только в РФ, это потребление около 1 млн. т в год аналогичной присадки. 2) Кормовая добавка для животноводства и птицеводства (привес КРС до 10%). 3) Товарная углекислота – торговля, промышленность. 4) Компонент удобрений (или твёрдое топливо для собственных нужд).  Дополнительный рынок – ближнее зарубежье.</vt:lpstr>
      <vt:lpstr>КОНКУРЕНТЫ   Производители ядовитых ММА и МТБЭ. При ужесточении законодательства их продукция окажется невостребованной.  Потенциальный  конкурент  - компания «Титан», Омск (будет обслуживать Восточную Сибирь). Уже сегодня, согласно ГОСТ 32513-2013 «Топлива моторные. Бензин неэтилированный. Технические условия» в автомобильных бензинах, относящихся к классу 5, должно быть полное отсутствие ММА.</vt:lpstr>
      <vt:lpstr>Экономические показатели</vt:lpstr>
      <vt:lpstr>Этапы и сроки</vt:lpstr>
      <vt:lpstr>Потребность в инвестициях  Требуется 100% инвестирование проекта  - примерно 2,5 млрд. руб.  в течение 2,5-3 лет.  Инвестиции производятся поэтапно.</vt:lpstr>
      <vt:lpstr>Инвестиционное предложение</vt:lpstr>
      <vt:lpstr>Команда проекта</vt:lpstr>
      <vt:lpstr>Инициаторы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Полное название проекта</dc:title>
  <dc:creator>Mozhin</dc:creator>
  <cp:lastModifiedBy>Олейникова Анна Владимировна</cp:lastModifiedBy>
  <cp:revision>108</cp:revision>
  <dcterms:modified xsi:type="dcterms:W3CDTF">2020-01-23T05:51:03Z</dcterms:modified>
</cp:coreProperties>
</file>